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Roboto Slab"/>
      <p:regular r:id="rId65"/>
      <p:bold r:id="rId66"/>
    </p:embeddedFont>
    <p:embeddedFont>
      <p:font typeface="Robo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D53DA3-7B3E-4FC5-8B7C-0BDC1C4FF2EC}">
  <a:tblStyle styleId="{7ED53DA3-7B3E-4FC5-8B7C-0BDC1C4FF2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6D0DA78-452C-435F-92F5-FBA3F91FBC1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Robo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Slab-bold.fntdata"/><Relationship Id="rId21" Type="http://schemas.openxmlformats.org/officeDocument/2006/relationships/slide" Target="slides/slide15.xml"/><Relationship Id="rId65" Type="http://schemas.openxmlformats.org/officeDocument/2006/relationships/font" Target="fonts/RobotoSlab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.fntdata"/><Relationship Id="rId23" Type="http://schemas.openxmlformats.org/officeDocument/2006/relationships/slide" Target="slides/slide17.xml"/><Relationship Id="rId67" Type="http://schemas.openxmlformats.org/officeDocument/2006/relationships/font" Target="fonts/Robo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18dd4496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918dd4496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18dd4496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18dd4496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c41fd6e7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c41fd6e7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18dd4496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18dd4496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8c41fd6e7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8c41fd6e7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c0609ad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9c0609ad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18dd4496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918dd4496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18dd4496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18dd4496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18dd449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18dd449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18dd4496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18dd4496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18dd449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18dd449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18dd4496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18dd4496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c0609ad0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9c0609ad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18dd4496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918dd4496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18dd4496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918dd4496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9c0609ad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9c0609ad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c0609ad0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9c0609ad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c41fd6e7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8c41fd6e7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c41fd6e7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c41fd6e7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918dd4496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918dd4496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c0609ad0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c0609ad0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8c41fd6e7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8c41fd6e7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9c0609ad0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9c0609ad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c41fd6e7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8c41fd6e7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c41fd6e7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c41fd6e7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18dd4496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18dd4496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97e7f71bf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97e7f71bf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7e7f71bf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97e7f71bf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8c41fd6e7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8c41fd6e7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7e7f71bf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97e7f71bf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97e7f71bf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97e7f71bf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7e7f71bf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97e7f71bf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c41fd6e7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c41fd6e7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97e7f71bf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97e7f71bf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7e7f71bf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7e7f71bf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7e7f71bf4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97e7f71bf4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7e7f71bf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97e7f71bf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8c41fd6e7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8c41fd6e7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8c41fd6e7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8c41fd6e7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97e7f71bf4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97e7f71bf4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9acfb83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99acfb83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8c41fd6e7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8c41fd6e7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c41fd6e7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8c41fd6e7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18dd449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18dd449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97e7f71bf4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97e7f71bf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97e7f71bf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97e7f71bf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97e7f71bf4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97e7f71bf4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97e7f71bf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97e7f71bf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97e7f71bf4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97e7f71bf4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8c41fd6e7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8c41fd6e7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c41fd6e7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8c41fd6e7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8c41fd6e7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8c41fd6e7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918dd449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918dd449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918dd4496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918dd4496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918dd4496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918dd4496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c41fd6e7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c41fd6e7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c41fd6e7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c41fd6e7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Door Access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2 - Large Spearfish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Access Control System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463" y="1144125"/>
            <a:ext cx="5393072" cy="3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4870875" y="1690275"/>
            <a:ext cx="9450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Entry Pad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2543400" y="3805550"/>
            <a:ext cx="20286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Electric Magnetic Lock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3012500" y="1279250"/>
            <a:ext cx="14868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Push Release Button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2416175" y="2167050"/>
            <a:ext cx="7644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 Supply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751400" y="2492800"/>
            <a:ext cx="13785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Cables to Power Source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25" y="815525"/>
            <a:ext cx="5527400" cy="4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>
            <p:ph type="title"/>
          </p:nvPr>
        </p:nvSpPr>
        <p:spPr>
          <a:xfrm>
            <a:off x="387900" y="1294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Wiring Diagram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1901400" y="4180625"/>
            <a:ext cx="2169600" cy="87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Model</a:t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87900" y="3239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Use Cases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50" y="1072575"/>
            <a:ext cx="7644500" cy="37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System Threats and Vulnerabilities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470525" y="1584325"/>
            <a:ext cx="4518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Physical Threat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Radio Frequency Identification (RFID)</a:t>
            </a:r>
            <a:endParaRPr sz="16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RFID Jammer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RFID Card Cloning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RFID Fob Cloning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Keypad Access 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Manipulate Keypad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Password Guessing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Power Supply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350" y="1551125"/>
            <a:ext cx="3429000" cy="2705100"/>
          </a:xfrm>
          <a:prstGeom prst="rect">
            <a:avLst/>
          </a:prstGeom>
          <a:noFill/>
          <a:ln cap="flat" cmpd="sng" w="9525">
            <a:solidFill>
              <a:srgbClr val="0F111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Physical Threat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72" name="Google Shape;172;p27"/>
          <p:cNvGraphicFramePr/>
          <p:nvPr/>
        </p:nvGraphicFramePr>
        <p:xfrm>
          <a:off x="387900" y="158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{56D0DA78-452C-435F-92F5-FBA3F91FBC18}</a:tableStyleId>
              </a:tblPr>
              <a:tblGrid>
                <a:gridCol w="1882675"/>
                <a:gridCol w="31258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Identifier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Threat #1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Description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Attacker seeks to physically destroy and damage system or over power magnet.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Target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User, building security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 Assessment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Attack Techniques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 of a tool that creates damage like a hammer or </a:t>
                      </a:r>
                      <a:r>
                        <a:rPr lang="en"/>
                        <a:t>crowbar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Countermeasures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Alarm system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725" y="1691964"/>
            <a:ext cx="3280375" cy="25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Radio Frequency Identification (RFID)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87900" y="1660450"/>
            <a:ext cx="4938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Key feature of home security control system</a:t>
            </a:r>
            <a:endParaRPr sz="17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Access using RFID card or fob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Helps user enter a secured home or building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Leaves room for various threats and vulnerabilities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RFID Jammer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RFID Card Cloning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RFID Fob Cloning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775" y="2017475"/>
            <a:ext cx="2404800" cy="2023624"/>
          </a:xfrm>
          <a:prstGeom prst="rect">
            <a:avLst/>
          </a:prstGeom>
          <a:noFill/>
          <a:ln cap="flat" cmpd="sng" w="9525">
            <a:solidFill>
              <a:srgbClr val="0F111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RFID Jammer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88" name="Google Shape;188;p29"/>
          <p:cNvGraphicFramePr/>
          <p:nvPr/>
        </p:nvGraphicFramePr>
        <p:xfrm>
          <a:off x="387900" y="1692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{56D0DA78-452C-435F-92F5-FBA3F91FBC18}</a:tableStyleId>
              </a:tblPr>
              <a:tblGrid>
                <a:gridCol w="1882675"/>
                <a:gridCol w="31258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Identifier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Threat #2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Description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Attacker seeks to interrupt, damage, and/or destroy RFID capabilities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Target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User, building security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 Assessment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Attack Techniques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 of jamming device or card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Countermeasures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Possible RFID blocker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425" y="1844725"/>
            <a:ext cx="28670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RFID Card Cloning/Emulating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96" name="Google Shape;196;p30"/>
          <p:cNvGraphicFramePr/>
          <p:nvPr/>
        </p:nvGraphicFramePr>
        <p:xfrm>
          <a:off x="544175" y="166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{56D0DA78-452C-435F-92F5-FBA3F91FBC18}</a:tableStyleId>
              </a:tblPr>
              <a:tblGrid>
                <a:gridCol w="2007625"/>
                <a:gridCol w="2812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Identifier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Threat #3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Description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Attacker seeks to clone card or use card emulator for building access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Target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User, building security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 Assessment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Medium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Attack Techniques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 of cloned card, emulator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Countermeasures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Limit card access to authorized users only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825" y="1296525"/>
            <a:ext cx="3214291" cy="321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RFID Fob Cloning/Emulating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04" name="Google Shape;204;p31"/>
          <p:cNvGraphicFramePr/>
          <p:nvPr/>
        </p:nvGraphicFramePr>
        <p:xfrm>
          <a:off x="448825" y="151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{56D0DA78-452C-435F-92F5-FBA3F91FBC18}</a:tableStyleId>
              </a:tblPr>
              <a:tblGrid>
                <a:gridCol w="1881575"/>
                <a:gridCol w="27835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Identifier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Threat #4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Description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Attacker seeks to clone fob or use fob emulator for building access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Target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User, building security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 Assessment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Medium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Attack Techniques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 of cloned fob, emulator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Countermeasures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Limit fob access to authorized users only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225" y="1731975"/>
            <a:ext cx="2951855" cy="259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Team Members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5"/>
            <a:ext cx="7120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Jaeden Carpenter</a:t>
            </a:r>
            <a:endParaRPr sz="19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Undergraduate Student: Electrical Computer Engineering</a:t>
            </a:r>
            <a:endParaRPr sz="17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Zijian Liu</a:t>
            </a:r>
            <a:endParaRPr sz="19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Graduate Student: Industrial Engineering</a:t>
            </a:r>
            <a:endParaRPr sz="17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Zari Malbacias</a:t>
            </a:r>
            <a:endParaRPr sz="19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Graduate Student (online): Engineering Management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Manipulate Keypad Access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12" name="Google Shape;212;p32"/>
          <p:cNvGraphicFramePr/>
          <p:nvPr/>
        </p:nvGraphicFramePr>
        <p:xfrm>
          <a:off x="599050" y="17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{56D0DA78-452C-435F-92F5-FBA3F91FBC18}</a:tableStyleId>
              </a:tblPr>
              <a:tblGrid>
                <a:gridCol w="1858275"/>
                <a:gridCol w="2711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Identifier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Threat #5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Description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Attacker seeks to manipulate for keypad and building access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Target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User, building security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 Assessment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Medium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Attack Techniques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Hacking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Countermeasures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Limit authorized access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975" y="1838648"/>
            <a:ext cx="2420072" cy="23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Password Guessing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20" name="Google Shape;220;p33"/>
          <p:cNvGraphicFramePr/>
          <p:nvPr/>
        </p:nvGraphicFramePr>
        <p:xfrm>
          <a:off x="599050" y="161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{56D0DA78-452C-435F-92F5-FBA3F91FBC18}</a:tableStyleId>
              </a:tblPr>
              <a:tblGrid>
                <a:gridCol w="1858275"/>
                <a:gridCol w="2711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Identifier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Threat #6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Description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Attacker seeks to guess password for building access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Target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User, building security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 Assessment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Attack Techniques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Hacking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Countermeasures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Change password every 90 days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700" y="2069051"/>
            <a:ext cx="3013757" cy="19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Power Supply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228" name="Google Shape;228;p34"/>
          <p:cNvGraphicFramePr/>
          <p:nvPr/>
        </p:nvGraphicFramePr>
        <p:xfrm>
          <a:off x="574650" y="164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{56D0DA78-452C-435F-92F5-FBA3F91FBC18}</a:tableStyleId>
              </a:tblPr>
              <a:tblGrid>
                <a:gridCol w="1955800"/>
                <a:gridCol w="2930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Identifier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Threat #7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Description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Attacker seeks to cut the power supply from the system for building access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 Target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Building security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Risk Assessment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Attack Techniques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Hacking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Countermeasures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External Protection for Power Supply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925" y="1950150"/>
            <a:ext cx="2404800" cy="2023624"/>
          </a:xfrm>
          <a:prstGeom prst="rect">
            <a:avLst/>
          </a:prstGeom>
          <a:noFill/>
          <a:ln cap="flat" cmpd="sng" w="9525">
            <a:solidFill>
              <a:srgbClr val="0F111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Risks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87900" y="1489825"/>
            <a:ext cx="8399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600">
                <a:solidFill>
                  <a:srgbClr val="000000"/>
                </a:solidFill>
              </a:rPr>
              <a:t>Assess risks of system threats and vulnerabilities</a:t>
            </a:r>
            <a:endParaRPr sz="16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600">
                <a:solidFill>
                  <a:srgbClr val="000000"/>
                </a:solidFill>
              </a:rPr>
              <a:t>Risk in identification security of access control system</a:t>
            </a:r>
            <a:endParaRPr sz="16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600">
                <a:solidFill>
                  <a:srgbClr val="000000"/>
                </a:solidFill>
              </a:rPr>
              <a:t>Risk in structural security of access control system</a:t>
            </a:r>
            <a:endParaRPr sz="16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600">
                <a:solidFill>
                  <a:srgbClr val="000000"/>
                </a:solidFill>
              </a:rPr>
              <a:t>Risk in data transmission security of access control system</a:t>
            </a:r>
            <a:endParaRPr sz="1600">
              <a:solidFill>
                <a:srgbClr val="000000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</a:pPr>
            <a:r>
              <a:rPr lang="en" sz="1600">
                <a:solidFill>
                  <a:srgbClr val="000000"/>
                </a:solidFill>
              </a:rPr>
              <a:t>Risk in </a:t>
            </a:r>
            <a:r>
              <a:rPr lang="en" sz="1600">
                <a:solidFill>
                  <a:srgbClr val="000000"/>
                </a:solidFill>
              </a:rPr>
              <a:t>data storage security</a:t>
            </a:r>
            <a:r>
              <a:rPr lang="en" sz="1600">
                <a:solidFill>
                  <a:srgbClr val="000000"/>
                </a:solidFill>
              </a:rPr>
              <a:t> of access control system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Risks developed into Risk Registration and Risk Matrix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42" name="Google Shape;242;p36"/>
          <p:cNvSpPr txBox="1"/>
          <p:nvPr>
            <p:ph type="title"/>
          </p:nvPr>
        </p:nvSpPr>
        <p:spPr>
          <a:xfrm>
            <a:off x="387900" y="1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Risk Register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3" y="984750"/>
            <a:ext cx="8810466" cy="352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49" name="Google Shape;249;p37"/>
          <p:cNvSpPr txBox="1"/>
          <p:nvPr>
            <p:ph type="title"/>
          </p:nvPr>
        </p:nvSpPr>
        <p:spPr>
          <a:xfrm>
            <a:off x="3596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Risk Matrix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763" y="1073775"/>
            <a:ext cx="4456475" cy="3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Trees</a:t>
            </a:r>
            <a:endParaRPr/>
          </a:p>
        </p:txBody>
      </p:sp>
      <p:sp>
        <p:nvSpPr>
          <p:cNvPr id="256" name="Google Shape;2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87900" y="2508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Attack Tree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2" name="Google Shape;262;p39"/>
          <p:cNvSpPr txBox="1"/>
          <p:nvPr>
            <p:ph idx="12" type="sldNum"/>
          </p:nvPr>
        </p:nvSpPr>
        <p:spPr>
          <a:xfrm>
            <a:off x="8484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75" y="1052750"/>
            <a:ext cx="8179857" cy="382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525" y="1304911"/>
            <a:ext cx="4215900" cy="295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Gain Access to Door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387900" y="1377300"/>
            <a:ext cx="39999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Jam RFID</a:t>
            </a:r>
            <a:endParaRPr sz="15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Use of jamming device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Destroy/interrupt RFID capabilities</a:t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Clone/Emulate RFID Card</a:t>
            </a:r>
            <a:endParaRPr sz="15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Steal RFID card and duplicate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Use RFID card emulator</a:t>
            </a:r>
            <a:endParaRPr sz="1300">
              <a:solidFill>
                <a:srgbClr val="000000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</a:pPr>
            <a:r>
              <a:rPr lang="en" sz="1300">
                <a:solidFill>
                  <a:srgbClr val="000000"/>
                </a:solidFill>
              </a:rPr>
              <a:t>Devices available for sale online</a:t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Clone/Emulate RFID Fob</a:t>
            </a:r>
            <a:endParaRPr sz="15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Steal RFID fob and duplicate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Use RFID fob emulator</a:t>
            </a:r>
            <a:endParaRPr sz="1300">
              <a:solidFill>
                <a:srgbClr val="000000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</a:pPr>
            <a:r>
              <a:rPr lang="en" sz="1300">
                <a:solidFill>
                  <a:srgbClr val="000000"/>
                </a:solidFill>
              </a:rPr>
              <a:t>Devices available for sale online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8484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sp>
        <p:nvSpPr>
          <p:cNvPr id="272" name="Google Shape;272;p40"/>
          <p:cNvSpPr/>
          <p:nvPr/>
        </p:nvSpPr>
        <p:spPr>
          <a:xfrm>
            <a:off x="4497525" y="2023275"/>
            <a:ext cx="3717300" cy="621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950" y="1434998"/>
            <a:ext cx="4493149" cy="335696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Gain Access to Door - cont.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387900" y="1794525"/>
            <a:ext cx="39999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Capture/Guess Password</a:t>
            </a:r>
            <a:endParaRPr sz="15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Visually observe people entering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Research people’s personal info on internet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Password guessing</a:t>
            </a:r>
            <a:endParaRPr sz="1300">
              <a:solidFill>
                <a:srgbClr val="000000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■"/>
            </a:pPr>
            <a:r>
              <a:rPr lang="en" sz="1300">
                <a:solidFill>
                  <a:srgbClr val="000000"/>
                </a:solidFill>
              </a:rPr>
              <a:t>Password length limited </a:t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Manipulate Keypad Access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484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sp>
        <p:nvSpPr>
          <p:cNvPr id="281" name="Google Shape;281;p41"/>
          <p:cNvSpPr/>
          <p:nvPr/>
        </p:nvSpPr>
        <p:spPr>
          <a:xfrm>
            <a:off x="4262950" y="2228700"/>
            <a:ext cx="2721000" cy="686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950" y="1434998"/>
            <a:ext cx="4493149" cy="3356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Destroy Control Access System, Cut Power Source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387900" y="1745800"/>
            <a:ext cx="39999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Destroy door access control system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Physically break </a:t>
            </a:r>
            <a:r>
              <a:rPr lang="en">
                <a:solidFill>
                  <a:srgbClr val="000000"/>
                </a:solidFill>
              </a:rPr>
              <a:t>magnetic</a:t>
            </a:r>
            <a:r>
              <a:rPr lang="en">
                <a:solidFill>
                  <a:srgbClr val="000000"/>
                </a:solidFill>
              </a:rPr>
              <a:t> door lock</a:t>
            </a: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Force Magnetic Lock Open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Cut power source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9" name="Google Shape;289;p42"/>
          <p:cNvSpPr txBox="1"/>
          <p:nvPr>
            <p:ph idx="12" type="sldNum"/>
          </p:nvPr>
        </p:nvSpPr>
        <p:spPr>
          <a:xfrm>
            <a:off x="8484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sp>
        <p:nvSpPr>
          <p:cNvPr id="290" name="Google Shape;290;p42"/>
          <p:cNvSpPr/>
          <p:nvPr/>
        </p:nvSpPr>
        <p:spPr>
          <a:xfrm>
            <a:off x="4729075" y="1535775"/>
            <a:ext cx="3424800" cy="792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Controls</a:t>
            </a:r>
            <a:endParaRPr/>
          </a:p>
        </p:txBody>
      </p:sp>
      <p:sp>
        <p:nvSpPr>
          <p:cNvPr id="296" name="Google Shape;29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Summary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60Kg/120LB Locking force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Ability to change </a:t>
            </a:r>
            <a:r>
              <a:rPr lang="en" sz="1700">
                <a:solidFill>
                  <a:srgbClr val="000000"/>
                </a:solidFill>
              </a:rPr>
              <a:t>administrator</a:t>
            </a:r>
            <a:r>
              <a:rPr lang="en" sz="1700">
                <a:solidFill>
                  <a:srgbClr val="000000"/>
                </a:solidFill>
              </a:rPr>
              <a:t> passcode and user passcode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3-digit, unique serial number for each card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3" name="Google Shape;30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04" name="Google Shape;3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700" y="1319788"/>
            <a:ext cx="4451402" cy="250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60Kg/120LB Locking Force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0" name="Google Shape;310;p4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Physical Control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Low </a:t>
            </a:r>
            <a:r>
              <a:rPr lang="en" sz="2000">
                <a:solidFill>
                  <a:srgbClr val="000000"/>
                </a:solidFill>
              </a:rPr>
              <a:t>threshold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Security Vulnerability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11" name="Google Shape;31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12" name="Google Shape;312;p45"/>
          <p:cNvPicPr preferRelativeResize="0"/>
          <p:nvPr/>
        </p:nvPicPr>
        <p:blipFill rotWithShape="1">
          <a:blip r:embed="rId3">
            <a:alphaModFix/>
          </a:blip>
          <a:srcRect b="0" l="69489" r="0" t="0"/>
          <a:stretch/>
        </p:blipFill>
        <p:spPr>
          <a:xfrm>
            <a:off x="5634250" y="200450"/>
            <a:ext cx="2484976" cy="45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387900" y="205450"/>
            <a:ext cx="8368200" cy="11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Ability to change administrator passcode and user passcode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46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Administrative Control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Prevents people with access to default passcode to use the system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Depends on administrator to be aware of the vulnerability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19" name="Google Shape;31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20" name="Google Shape;320;p46"/>
          <p:cNvPicPr preferRelativeResize="0"/>
          <p:nvPr/>
        </p:nvPicPr>
        <p:blipFill rotWithShape="1">
          <a:blip r:embed="rId3">
            <a:alphaModFix/>
          </a:blip>
          <a:srcRect b="9520" l="35026" r="32393" t="18624"/>
          <a:stretch/>
        </p:blipFill>
        <p:spPr>
          <a:xfrm>
            <a:off x="5468774" y="1383225"/>
            <a:ext cx="2653549" cy="329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3-digit, unique serial number for each card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Technical</a:t>
            </a:r>
            <a:r>
              <a:rPr lang="en" sz="2000">
                <a:solidFill>
                  <a:srgbClr val="000000"/>
                </a:solidFill>
              </a:rPr>
              <a:t> Control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Makes it more difficult to create duplicate keys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Allows for the removal of lost or stolen keys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27" name="Google Shape;32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28" name="Google Shape;328;p47"/>
          <p:cNvPicPr preferRelativeResize="0"/>
          <p:nvPr/>
        </p:nvPicPr>
        <p:blipFill rotWithShape="1">
          <a:blip r:embed="rId3">
            <a:alphaModFix/>
          </a:blip>
          <a:srcRect b="17908" l="1428" r="70454" t="14891"/>
          <a:stretch/>
        </p:blipFill>
        <p:spPr>
          <a:xfrm>
            <a:off x="5452475" y="1245463"/>
            <a:ext cx="2653549" cy="35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Security Controls and Countermeasures</a:t>
            </a:r>
            <a:endParaRPr/>
          </a:p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Summary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387900" y="1531150"/>
            <a:ext cx="3999900" cy="29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Higher</a:t>
            </a:r>
            <a:r>
              <a:rPr lang="en" sz="1700">
                <a:solidFill>
                  <a:srgbClr val="000000"/>
                </a:solidFill>
              </a:rPr>
              <a:t> locking force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Shield for card and fob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Switch for card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Embedded alarm system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Add camera system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Add backup battery system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1" name="Google Shape;34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775" y="1319788"/>
            <a:ext cx="4451402" cy="250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Higher</a:t>
            </a:r>
            <a:r>
              <a:rPr lang="en">
                <a:solidFill>
                  <a:srgbClr val="000000"/>
                </a:solidFill>
              </a:rPr>
              <a:t> Locking Force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Physical Control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49" name="Google Shape;34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50" name="Google Shape;350;p50"/>
          <p:cNvPicPr preferRelativeResize="0"/>
          <p:nvPr/>
        </p:nvPicPr>
        <p:blipFill rotWithShape="1">
          <a:blip r:embed="rId3">
            <a:alphaModFix/>
          </a:blip>
          <a:srcRect b="0" l="69489" r="0" t="0"/>
          <a:stretch/>
        </p:blipFill>
        <p:spPr>
          <a:xfrm>
            <a:off x="5987475" y="200450"/>
            <a:ext cx="2484976" cy="45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0"/>
          <p:cNvPicPr preferRelativeResize="0"/>
          <p:nvPr/>
        </p:nvPicPr>
        <p:blipFill rotWithShape="1">
          <a:blip r:embed="rId4">
            <a:alphaModFix/>
          </a:blip>
          <a:srcRect b="24625" l="0" r="0" t="0"/>
          <a:stretch/>
        </p:blipFill>
        <p:spPr>
          <a:xfrm>
            <a:off x="183725" y="2829125"/>
            <a:ext cx="6268375" cy="19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Shield for C</a:t>
            </a:r>
            <a:r>
              <a:rPr lang="en">
                <a:solidFill>
                  <a:srgbClr val="000000"/>
                </a:solidFill>
              </a:rPr>
              <a:t>ard and Fob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7" name="Google Shape;357;p5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Physical</a:t>
            </a:r>
            <a:r>
              <a:rPr lang="en" sz="2000">
                <a:solidFill>
                  <a:srgbClr val="000000"/>
                </a:solidFill>
              </a:rPr>
              <a:t> Control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Physical shield that surrounds card and fob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Prevents from being read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58" name="Google Shape;35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59" name="Google Shape;359;p51"/>
          <p:cNvPicPr preferRelativeResize="0"/>
          <p:nvPr/>
        </p:nvPicPr>
        <p:blipFill rotWithShape="1">
          <a:blip r:embed="rId3">
            <a:alphaModFix/>
          </a:blip>
          <a:srcRect b="0" l="69489" r="0" t="0"/>
          <a:stretch/>
        </p:blipFill>
        <p:spPr>
          <a:xfrm>
            <a:off x="5634025" y="281025"/>
            <a:ext cx="2484976" cy="45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319200"/>
            <a:ext cx="4962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Door Access Control Systems</a:t>
            </a:r>
            <a:endParaRPr sz="16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Researching various types of systems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Exploring vulnerabilities</a:t>
            </a:r>
            <a:endParaRPr sz="1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Popularity With Similar Systems</a:t>
            </a:r>
            <a:endParaRPr sz="16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Almost every house and building has a security system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Technology has increased to help protect homes and buildings</a:t>
            </a:r>
            <a:endParaRPr sz="1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Team Project</a:t>
            </a:r>
            <a:endParaRPr sz="16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Red Team Simulation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Analyzing threats and developing countermeasures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Thorough system assessment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75" y="1627200"/>
            <a:ext cx="3107748" cy="210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Switch for C</a:t>
            </a:r>
            <a:r>
              <a:rPr lang="en">
                <a:solidFill>
                  <a:srgbClr val="000000"/>
                </a:solidFill>
              </a:rPr>
              <a:t>ard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Technical Control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Tag is only readable with switch activated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Prevents hijackers from reading cards or extending card signal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66" name="Google Shape;36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67" name="Google Shape;367;p52"/>
          <p:cNvPicPr preferRelativeResize="0"/>
          <p:nvPr/>
        </p:nvPicPr>
        <p:blipFill rotWithShape="1">
          <a:blip r:embed="rId3">
            <a:alphaModFix/>
          </a:blip>
          <a:srcRect b="17908" l="1428" r="70454" t="14891"/>
          <a:stretch/>
        </p:blipFill>
        <p:spPr>
          <a:xfrm>
            <a:off x="5452475" y="1245463"/>
            <a:ext cx="2653549" cy="35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Embedded Alarm System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Technical Control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In the case of break in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Notify the owners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Notify the authorities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75" name="Google Shape;375;p53"/>
          <p:cNvPicPr preferRelativeResize="0"/>
          <p:nvPr/>
        </p:nvPicPr>
        <p:blipFill rotWithShape="1">
          <a:blip r:embed="rId3">
            <a:alphaModFix/>
          </a:blip>
          <a:srcRect b="17908" l="1428" r="70454" t="14891"/>
          <a:stretch/>
        </p:blipFill>
        <p:spPr>
          <a:xfrm>
            <a:off x="5452475" y="1245463"/>
            <a:ext cx="2653549" cy="35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Camera System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54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Physical</a:t>
            </a:r>
            <a:r>
              <a:rPr lang="en" sz="2000">
                <a:solidFill>
                  <a:srgbClr val="000000"/>
                </a:solidFill>
              </a:rPr>
              <a:t> Control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Add visual protection to the system 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82" name="Google Shape;38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83" name="Google Shape;383;p54"/>
          <p:cNvPicPr preferRelativeResize="0"/>
          <p:nvPr/>
        </p:nvPicPr>
        <p:blipFill rotWithShape="1">
          <a:blip r:embed="rId3">
            <a:alphaModFix/>
          </a:blip>
          <a:srcRect b="17908" l="1428" r="70454" t="14891"/>
          <a:stretch/>
        </p:blipFill>
        <p:spPr>
          <a:xfrm>
            <a:off x="5452475" y="1245463"/>
            <a:ext cx="2653549" cy="35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Backup Battery System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5"/>
          <p:cNvSpPr txBox="1"/>
          <p:nvPr>
            <p:ph idx="1" type="body"/>
          </p:nvPr>
        </p:nvSpPr>
        <p:spPr>
          <a:xfrm>
            <a:off x="387900" y="1489825"/>
            <a:ext cx="4377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Physica</a:t>
            </a:r>
            <a:r>
              <a:rPr lang="en" sz="2000">
                <a:solidFill>
                  <a:srgbClr val="000000"/>
                </a:solidFill>
              </a:rPr>
              <a:t>l Control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When power supply is cut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Add backup battery system that helps in case of power interruptions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390" name="Google Shape;39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  <p:pic>
        <p:nvPicPr>
          <p:cNvPr id="391" name="Google Shape;391;p55"/>
          <p:cNvPicPr preferRelativeResize="0"/>
          <p:nvPr/>
        </p:nvPicPr>
        <p:blipFill rotWithShape="1">
          <a:blip r:embed="rId3">
            <a:alphaModFix/>
          </a:blip>
          <a:srcRect b="17908" l="1428" r="70454" t="14891"/>
          <a:stretch/>
        </p:blipFill>
        <p:spPr>
          <a:xfrm>
            <a:off x="5452475" y="1245463"/>
            <a:ext cx="2653549" cy="35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Adjusted Risk Assessment</a:t>
            </a:r>
            <a:endParaRPr/>
          </a:p>
        </p:txBody>
      </p:sp>
      <p:sp>
        <p:nvSpPr>
          <p:cNvPr id="397" name="Google Shape;39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idx="2" type="body"/>
          </p:nvPr>
        </p:nvSpPr>
        <p:spPr>
          <a:xfrm>
            <a:off x="441500" y="1526400"/>
            <a:ext cx="6298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Added security controls and measurements will help address and </a:t>
            </a:r>
            <a:r>
              <a:rPr lang="en" sz="1700">
                <a:solidFill>
                  <a:srgbClr val="000000"/>
                </a:solidFill>
              </a:rPr>
              <a:t>mitigate risks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Most risks are low now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Medium risks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Attacker guesses password, gains access</a:t>
            </a:r>
            <a:endParaRPr sz="1700">
              <a:solidFill>
                <a:srgbClr val="000000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</a:pPr>
            <a:r>
              <a:rPr lang="en" sz="1700">
                <a:solidFill>
                  <a:srgbClr val="000000"/>
                </a:solidFill>
              </a:rPr>
              <a:t>Even with cameras, attacker could still have disguise or pass as someone with authorized access.</a:t>
            </a:r>
            <a:endParaRPr sz="1700">
              <a:solidFill>
                <a:srgbClr val="000000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</a:pPr>
            <a:r>
              <a:rPr lang="en" sz="1700">
                <a:solidFill>
                  <a:srgbClr val="000000"/>
                </a:solidFill>
              </a:rPr>
              <a:t>Can do damage before authorities arrive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Power supply cut-off</a:t>
            </a:r>
            <a:endParaRPr sz="1700">
              <a:solidFill>
                <a:srgbClr val="000000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</a:pPr>
            <a:r>
              <a:rPr lang="en" sz="1700">
                <a:solidFill>
                  <a:srgbClr val="000000"/>
                </a:solidFill>
              </a:rPr>
              <a:t>Do further testing of backup battery capabilities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03" name="Google Shape;40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04" name="Google Shape;404;p57"/>
          <p:cNvSpPr txBox="1"/>
          <p:nvPr>
            <p:ph type="title"/>
          </p:nvPr>
        </p:nvSpPr>
        <p:spPr>
          <a:xfrm>
            <a:off x="387900" y="2925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Adjusted Risk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11" name="Google Shape;411;p58"/>
          <p:cNvSpPr txBox="1"/>
          <p:nvPr>
            <p:ph type="title"/>
          </p:nvPr>
        </p:nvSpPr>
        <p:spPr>
          <a:xfrm>
            <a:off x="387900" y="146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Risk Register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2" name="Google Shape;4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38" y="1095000"/>
            <a:ext cx="8250723" cy="33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18" name="Google Shape;418;p59"/>
          <p:cNvSpPr txBox="1"/>
          <p:nvPr>
            <p:ph type="title"/>
          </p:nvPr>
        </p:nvSpPr>
        <p:spPr>
          <a:xfrm>
            <a:off x="3596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Risk Matrix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9" name="Google Shape;41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200" y="831100"/>
            <a:ext cx="5223587" cy="41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Security Requirements</a:t>
            </a:r>
            <a:endParaRPr/>
          </a:p>
        </p:txBody>
      </p:sp>
      <p:sp>
        <p:nvSpPr>
          <p:cNvPr id="425" name="Google Shape;42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Summary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Lock size of at least 170*38.2*22 (mm) Mounting plate size of at least 130*33*11 (mm)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Embedded Alarm System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Switch or Shield for Card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32" name="Google Shape;432;p61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434" name="Google Shape;43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324" y="2071950"/>
            <a:ext cx="4603650" cy="290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Door Access Control System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34588"/>
            <a:ext cx="5011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Manufacturer: AGPTEK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An RFID proximity door access control system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F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0F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Access includes using proximity cards, passwords, or mix of both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Connects to power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Connection protected by CPU and </a:t>
            </a:r>
            <a:r>
              <a:rPr lang="en" sz="1600">
                <a:solidFill>
                  <a:srgbClr val="000000"/>
                </a:solidFill>
              </a:rPr>
              <a:t>integrated</a:t>
            </a:r>
            <a:r>
              <a:rPr lang="en" sz="1600">
                <a:solidFill>
                  <a:srgbClr val="000000"/>
                </a:solidFill>
              </a:rPr>
              <a:t> circuit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Main components:</a:t>
            </a:r>
            <a:endParaRPr sz="16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RFID Proximity Door Entry Pad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Power Supply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Electronic Magnetic Lock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Push Release Button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800" y="1562950"/>
            <a:ext cx="2760699" cy="2822175"/>
          </a:xfrm>
          <a:prstGeom prst="rect">
            <a:avLst/>
          </a:prstGeom>
          <a:noFill/>
          <a:ln cap="flat" cmpd="sng" w="9525">
            <a:solidFill>
              <a:srgbClr val="0F111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Lock Size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0" name="Google Shape;440;p6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Lock size of at least 170*38.2*22 (mm) Mounting plate size of at least 130*33*11 (mm)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This creates a holding force of 180Kg/350lbs, this is 3x greater than the current holding force and the average person would have difficulties breaking in.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41" name="Google Shape;441;p62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443" name="Google Shape;4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705" y="1218730"/>
            <a:ext cx="3078900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Embedded Alarm System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9" name="Google Shape;449;p6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In the case of physical attack, the owners of the system will be made aware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50" name="Google Shape;450;p63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452" name="Google Shape;4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25" y="1489825"/>
            <a:ext cx="3453225" cy="34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Switch or Shield for Card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58" name="Google Shape;458;p64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Switch on card that when pressed, allows the card to be read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Shield for card that prevents the card from being read while it is on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Both offer the same security when it comes to preventing a card’s signal from being read or extended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59" name="Google Shape;459;p64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461" name="Google Shape;4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125" y="1907275"/>
            <a:ext cx="2755950" cy="27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Camera System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6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Current camera system allows possible connection to other terminals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Opportunity for reinforced security with camera system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Visual protection for a live feed with storage for recording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68" name="Google Shape;46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469" name="Google Shape;4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00" y="1321575"/>
            <a:ext cx="3999900" cy="25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Backup Battery/Power Supply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5" name="Google Shape;475;p66"/>
          <p:cNvSpPr txBox="1"/>
          <p:nvPr>
            <p:ph idx="1" type="body"/>
          </p:nvPr>
        </p:nvSpPr>
        <p:spPr>
          <a:xfrm>
            <a:off x="387900" y="1489825"/>
            <a:ext cx="4368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Even when hackers can cut power supply, the system needs to function with that type of interruption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Addition of backup battery for sustained power supply in the case of an attack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76" name="Google Shape;47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477" name="Google Shape;4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600" y="1698247"/>
            <a:ext cx="3563850" cy="200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83" name="Google Shape;48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Summary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9" name="Google Shape;489;p6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VULNERABILITIES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600">
                <a:solidFill>
                  <a:srgbClr val="000000"/>
                </a:solidFill>
              </a:rPr>
              <a:t>AGPTEK RFID Scanner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Vulnerable to physical attacks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Cards and fobs are vulnerable to being read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Power supply is vulnerable to attacker (no power means the lock is off)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90" name="Google Shape;490;p6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POTENTIAL SOLUTIONS</a:t>
            </a:r>
            <a:endParaRPr b="1" sz="16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Lock size of at least 170*38.2*22 (mm) Mounting plate size of at least 130*33*11 (mm)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Embedded Alarm System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Switch or Shield for Card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Protection of power supply relies on user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Addition of cameras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Addition of backup battery/power supply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91" name="Google Shape;49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97" name="Google Shape;49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3" name="Google Shape;503;p70"/>
          <p:cNvSpPr txBox="1"/>
          <p:nvPr>
            <p:ph idx="1" type="body"/>
          </p:nvPr>
        </p:nvSpPr>
        <p:spPr>
          <a:xfrm>
            <a:off x="387900" y="1489825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https://www.amazon.com/dp/B00IDVNAT6/ref=emc_bcc_2_i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4" name="Google Shape;50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F1111"/>
                </a:solidFill>
              </a:rPr>
              <a:t>‹#›</a:t>
            </a:fld>
            <a:endParaRPr>
              <a:solidFill>
                <a:srgbClr val="0F111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104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System Specifications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00" name="Google Shape;100;p18"/>
          <p:cNvGraphicFramePr/>
          <p:nvPr/>
        </p:nvGraphicFramePr>
        <p:xfrm>
          <a:off x="1773850" y="7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{7ED53DA3-7B3E-4FC5-8B7C-0BDC1C4FF2EC}</a:tableStyleId>
              </a:tblPr>
              <a:tblGrid>
                <a:gridCol w="523575"/>
                <a:gridCol w="2617775"/>
                <a:gridCol w="2692575"/>
              </a:tblGrid>
              <a:tr h="24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No.</a:t>
                      </a:r>
                      <a:endParaRPr b="1" sz="800"/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Item</a:t>
                      </a:r>
                      <a:endParaRPr b="1" sz="800"/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Specifications</a:t>
                      </a:r>
                      <a:endParaRPr b="1" sz="800"/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Working power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r>
                        <a:rPr lang="en" sz="1000"/>
                        <a:t>C:110-240V 50-60Hz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Unlocking relay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DC12V/2A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41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Ambient temperature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Working: 0℃~45℃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Storage: -10℃~55℃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419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Relative humidity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Working: 40%~90%RH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Storage: 20%~90%RH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Number of cards allowed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Proximity card recognition frequency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 type: 125KHz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Proximity card recognition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 type: EM or EM compatible cards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Car reading distance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 type: 5~15 cm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Electric lock interface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Output from the relay or the level (optional)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External card reader interface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 Wiegand26 interface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Ways of opening the door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Door card or the unlocking password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Unlocking duration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 seconds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27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Tamper alarm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Activated</a:t>
                      </a:r>
                      <a:endParaRPr sz="1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97600" y="4214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Main Components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1082600" y="13923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RFID Proximity Door Entry Pad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Power Supply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Electric Magnetic Lock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Push Release Button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350" y="791900"/>
            <a:ext cx="2404800" cy="2023624"/>
          </a:xfrm>
          <a:prstGeom prst="rect">
            <a:avLst/>
          </a:prstGeom>
          <a:noFill/>
          <a:ln cap="flat" cmpd="sng" w="9525">
            <a:solidFill>
              <a:srgbClr val="0F111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750" y="2815525"/>
            <a:ext cx="2404800" cy="2023624"/>
          </a:xfrm>
          <a:prstGeom prst="rect">
            <a:avLst/>
          </a:prstGeom>
          <a:noFill/>
          <a:ln cap="flat" cmpd="sng" w="9525">
            <a:solidFill>
              <a:srgbClr val="0F111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4550" y="2815525"/>
            <a:ext cx="2404800" cy="2023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9350" y="2815525"/>
            <a:ext cx="2404799" cy="2023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System Architecture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13" y="1475675"/>
            <a:ext cx="7635975" cy="3120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